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8"/>
  </p:notesMasterIdLst>
  <p:sldIdLst>
    <p:sldId id="351" r:id="rId4"/>
    <p:sldId id="365" r:id="rId5"/>
    <p:sldId id="364" r:id="rId6"/>
    <p:sldId id="371" r:id="rId7"/>
    <p:sldId id="356" r:id="rId8"/>
    <p:sldId id="359" r:id="rId9"/>
    <p:sldId id="360" r:id="rId10"/>
    <p:sldId id="366" r:id="rId11"/>
    <p:sldId id="367" r:id="rId12"/>
    <p:sldId id="376" r:id="rId13"/>
    <p:sldId id="373" r:id="rId14"/>
    <p:sldId id="377" r:id="rId15"/>
    <p:sldId id="378" r:id="rId16"/>
    <p:sldId id="3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9B9766A-7EB1-C640-94F1-ED1687BB6900}">
          <p14:sldIdLst>
            <p14:sldId id="351"/>
            <p14:sldId id="365"/>
            <p14:sldId id="364"/>
            <p14:sldId id="371"/>
            <p14:sldId id="356"/>
            <p14:sldId id="359"/>
            <p14:sldId id="360"/>
            <p14:sldId id="366"/>
            <p14:sldId id="367"/>
            <p14:sldId id="376"/>
            <p14:sldId id="373"/>
            <p14:sldId id="377"/>
            <p14:sldId id="378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79" autoAdjust="0"/>
    <p:restoredTop sz="94660"/>
  </p:normalViewPr>
  <p:slideViewPr>
    <p:cSldViewPr snapToGrid="0" showGuides="1">
      <p:cViewPr>
        <p:scale>
          <a:sx n="160" d="100"/>
          <a:sy n="160" d="100"/>
        </p:scale>
        <p:origin x="1032" y="22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622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280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4507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hendersontrent" TargetMode="External"/><Relationship Id="rId7" Type="http://schemas.openxmlformats.org/officeDocument/2006/relationships/image" Target="../media/image34.png"/><Relationship Id="rId2" Type="http://schemas.openxmlformats.org/officeDocument/2006/relationships/hyperlink" Target="mailto:then6675@uni.sydney.edu.au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33.jpg"/><Relationship Id="rId4" Type="http://schemas.openxmlformats.org/officeDocument/2006/relationships/hyperlink" Target="https://www.linkedin.com/in/trent-henderson/" TargetMode="Externa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3441682" y="1923164"/>
            <a:ext cx="5308638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Using time-series features to solve time-series classification problems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943957" y="4403452"/>
            <a:ext cx="6304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Trent Henderson | 30 September 2022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1D3B5A-C35B-5448-D8F4-CD14D071FA23}"/>
              </a:ext>
            </a:extLst>
          </p:cNvPr>
          <p:cNvGrpSpPr/>
          <p:nvPr/>
        </p:nvGrpSpPr>
        <p:grpSpPr>
          <a:xfrm>
            <a:off x="4863547" y="5389670"/>
            <a:ext cx="2464904" cy="1327877"/>
            <a:chOff x="4863548" y="5275454"/>
            <a:chExt cx="2464904" cy="13278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705CF4-BDDB-2794-5748-C0180AD3B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2" t="9827" r="9791" b="10295"/>
            <a:stretch/>
          </p:blipFill>
          <p:spPr>
            <a:xfrm>
              <a:off x="5614721" y="5275454"/>
              <a:ext cx="962556" cy="954464"/>
            </a:xfrm>
            <a:prstGeom prst="rect">
              <a:avLst/>
            </a:prstGeom>
            <a:noFill/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36017B-166C-6EBA-19D4-72AD6EE2EC71}"/>
                </a:ext>
              </a:extLst>
            </p:cNvPr>
            <p:cNvSpPr/>
            <p:nvPr/>
          </p:nvSpPr>
          <p:spPr>
            <a:xfrm>
              <a:off x="4863548" y="6229918"/>
              <a:ext cx="2464904" cy="373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Slides are available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24DAF4-1F25-08FD-B16F-6C39516D36A3}"/>
              </a:ext>
            </a:extLst>
          </p:cNvPr>
          <p:cNvSpPr txBox="1">
            <a:spLocks/>
          </p:cNvSpPr>
          <p:nvPr/>
        </p:nvSpPr>
        <p:spPr>
          <a:xfrm>
            <a:off x="309401" y="31533"/>
            <a:ext cx="11573197" cy="811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/>
              <a:t>More scientific findings were uncovered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D9E3D8-B346-0478-1DC8-386E82746D6B}"/>
              </a:ext>
            </a:extLst>
          </p:cNvPr>
          <p:cNvGrpSpPr/>
          <p:nvPr/>
        </p:nvGrpSpPr>
        <p:grpSpPr>
          <a:xfrm>
            <a:off x="1021435" y="2152211"/>
            <a:ext cx="5074564" cy="3586436"/>
            <a:chOff x="1021435" y="1868918"/>
            <a:chExt cx="10024807" cy="30879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3E9ED1-9A03-D5B4-0661-87EA4078A9AB}"/>
                </a:ext>
              </a:extLst>
            </p:cNvPr>
            <p:cNvSpPr/>
            <p:nvPr/>
          </p:nvSpPr>
          <p:spPr>
            <a:xfrm>
              <a:off x="1165676" y="1868918"/>
              <a:ext cx="9868077" cy="9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D2C44C-B399-54AC-BD04-6B78D0ACD29B}"/>
                </a:ext>
              </a:extLst>
            </p:cNvPr>
            <p:cNvGrpSpPr/>
            <p:nvPr/>
          </p:nvGrpSpPr>
          <p:grpSpPr>
            <a:xfrm>
              <a:off x="1021435" y="1868918"/>
              <a:ext cx="2293492" cy="972000"/>
              <a:chOff x="1342404" y="1890612"/>
              <a:chExt cx="2509515" cy="104982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4CB4CFE-A553-8CE2-7837-6D5E79CDE51A}"/>
                  </a:ext>
                </a:extLst>
              </p:cNvPr>
              <p:cNvGrpSpPr/>
              <p:nvPr/>
            </p:nvGrpSpPr>
            <p:grpSpPr>
              <a:xfrm>
                <a:off x="1342404" y="1890612"/>
                <a:ext cx="2509515" cy="1049822"/>
                <a:chOff x="1822736" y="2564904"/>
                <a:chExt cx="3384376" cy="1415809"/>
              </a:xfrm>
            </p:grpSpPr>
            <p:sp>
              <p:nvSpPr>
                <p:cNvPr id="54" name="Rounded Rectangle 8">
                  <a:extLst>
                    <a:ext uri="{FF2B5EF4-FFF2-40B4-BE49-F238E27FC236}">
                      <a16:creationId xmlns:a16="http://schemas.microsoft.com/office/drawing/2014/main" id="{98219271-8813-F31C-1DD2-F03366623B74}"/>
                    </a:ext>
                  </a:extLst>
                </p:cNvPr>
                <p:cNvSpPr/>
                <p:nvPr/>
              </p:nvSpPr>
              <p:spPr>
                <a:xfrm>
                  <a:off x="1822736" y="2564904"/>
                  <a:ext cx="3384376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55" name="Rounded Rectangle 9">
                  <a:extLst>
                    <a:ext uri="{FF2B5EF4-FFF2-40B4-BE49-F238E27FC236}">
                      <a16:creationId xmlns:a16="http://schemas.microsoft.com/office/drawing/2014/main" id="{FE00FE43-4556-A115-8608-ADFF07921EDE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>
                        <a:lumMod val="80000"/>
                        <a:lumOff val="20000"/>
                      </a:schemeClr>
                    </a:gs>
                    <a:gs pos="94000">
                      <a:schemeClr val="accent4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7935D2-F270-96ED-0B65-D48E035B2BB0}"/>
                  </a:ext>
                </a:extLst>
              </p:cNvPr>
              <p:cNvSpPr/>
              <p:nvPr/>
            </p:nvSpPr>
            <p:spPr>
              <a:xfrm>
                <a:off x="2703377" y="2035576"/>
                <a:ext cx="1029833" cy="7598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327FEC-5FFB-2F44-28C7-D889DF37A13C}"/>
                </a:ext>
              </a:extLst>
            </p:cNvPr>
            <p:cNvSpPr txBox="1"/>
            <p:nvPr/>
          </p:nvSpPr>
          <p:spPr>
            <a:xfrm>
              <a:off x="2408201" y="2096997"/>
              <a:ext cx="6699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4"/>
                  </a:solidFill>
                  <a:cs typeface="Arial" pitchFamily="34" charset="0"/>
                </a:rPr>
                <a:t>1</a:t>
              </a:r>
              <a:endParaRPr lang="ko-KR" altLang="en-US" sz="2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A41E16-05EF-5EA1-7119-98CA8AF7F8F1}"/>
                </a:ext>
              </a:extLst>
            </p:cNvPr>
            <p:cNvSpPr/>
            <p:nvPr/>
          </p:nvSpPr>
          <p:spPr>
            <a:xfrm>
              <a:off x="1165676" y="3984848"/>
              <a:ext cx="9868077" cy="9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7F08EE-B20F-586C-23DD-82DB0C54221A}"/>
                </a:ext>
              </a:extLst>
            </p:cNvPr>
            <p:cNvGrpSpPr/>
            <p:nvPr/>
          </p:nvGrpSpPr>
          <p:grpSpPr>
            <a:xfrm>
              <a:off x="1021435" y="3984848"/>
              <a:ext cx="2293492" cy="972000"/>
              <a:chOff x="1342404" y="1890612"/>
              <a:chExt cx="2509515" cy="104982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9113B5A-2644-6FFD-F1F0-547E6F9D0B50}"/>
                  </a:ext>
                </a:extLst>
              </p:cNvPr>
              <p:cNvGrpSpPr/>
              <p:nvPr/>
            </p:nvGrpSpPr>
            <p:grpSpPr>
              <a:xfrm>
                <a:off x="1342404" y="1890612"/>
                <a:ext cx="2509515" cy="1049822"/>
                <a:chOff x="1822736" y="2564904"/>
                <a:chExt cx="3384376" cy="1415809"/>
              </a:xfrm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4BF465A8-ECE1-398E-09E6-80D7E8230F7A}"/>
                    </a:ext>
                  </a:extLst>
                </p:cNvPr>
                <p:cNvSpPr/>
                <p:nvPr/>
              </p:nvSpPr>
              <p:spPr>
                <a:xfrm>
                  <a:off x="1822736" y="2564904"/>
                  <a:ext cx="3384376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51" name="Rounded Rectangle 9">
                  <a:extLst>
                    <a:ext uri="{FF2B5EF4-FFF2-40B4-BE49-F238E27FC236}">
                      <a16:creationId xmlns:a16="http://schemas.microsoft.com/office/drawing/2014/main" id="{1CF6A245-24D2-EDF9-A3DA-C3D9BE046073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95000"/>
                        <a:lumOff val="5000"/>
                      </a:schemeClr>
                    </a:gs>
                    <a:gs pos="94000">
                      <a:schemeClr val="accent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4BAD4F3-AD62-F311-45DA-E6758A231632}"/>
                  </a:ext>
                </a:extLst>
              </p:cNvPr>
              <p:cNvSpPr/>
              <p:nvPr/>
            </p:nvSpPr>
            <p:spPr>
              <a:xfrm>
                <a:off x="2703377" y="2035576"/>
                <a:ext cx="1029833" cy="7598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5BCD9D-2810-C68F-9251-A558617C8E21}"/>
                </a:ext>
              </a:extLst>
            </p:cNvPr>
            <p:cNvSpPr txBox="1"/>
            <p:nvPr/>
          </p:nvSpPr>
          <p:spPr>
            <a:xfrm>
              <a:off x="2408201" y="4212927"/>
              <a:ext cx="6699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cs typeface="Arial" pitchFamily="34" charset="0"/>
                </a:rPr>
                <a:t>3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C90BFA-CAF2-2262-250E-E9FBEF86CC00}"/>
                </a:ext>
              </a:extLst>
            </p:cNvPr>
            <p:cNvSpPr/>
            <p:nvPr/>
          </p:nvSpPr>
          <p:spPr>
            <a:xfrm>
              <a:off x="1021436" y="2933157"/>
              <a:ext cx="9864607" cy="959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D032AC-7D78-BA0C-E5EB-618E8B19556B}"/>
                </a:ext>
              </a:extLst>
            </p:cNvPr>
            <p:cNvGrpSpPr/>
            <p:nvPr/>
          </p:nvGrpSpPr>
          <p:grpSpPr>
            <a:xfrm flipH="1">
              <a:off x="8752750" y="2926883"/>
              <a:ext cx="2293492" cy="972000"/>
              <a:chOff x="1342404" y="1890612"/>
              <a:chExt cx="2509515" cy="104982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3E8E08F-19D9-40C5-D318-6F02537AAA09}"/>
                  </a:ext>
                </a:extLst>
              </p:cNvPr>
              <p:cNvGrpSpPr/>
              <p:nvPr/>
            </p:nvGrpSpPr>
            <p:grpSpPr>
              <a:xfrm>
                <a:off x="1342404" y="1890612"/>
                <a:ext cx="2509515" cy="1049822"/>
                <a:chOff x="1822736" y="2564904"/>
                <a:chExt cx="3384376" cy="1415809"/>
              </a:xfrm>
            </p:grpSpPr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4768376B-D168-88B3-A41E-F303A7B60453}"/>
                    </a:ext>
                  </a:extLst>
                </p:cNvPr>
                <p:cNvSpPr/>
                <p:nvPr/>
              </p:nvSpPr>
              <p:spPr>
                <a:xfrm>
                  <a:off x="1822736" y="2564904"/>
                  <a:ext cx="3384376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47" name="Rounded Rectangle 9">
                  <a:extLst>
                    <a:ext uri="{FF2B5EF4-FFF2-40B4-BE49-F238E27FC236}">
                      <a16:creationId xmlns:a16="http://schemas.microsoft.com/office/drawing/2014/main" id="{4F084BCA-3949-6140-3A3C-5C6918B4B122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>
                        <a:lumMod val="95000"/>
                        <a:lumOff val="5000"/>
                      </a:schemeClr>
                    </a:gs>
                    <a:gs pos="94000">
                      <a:schemeClr val="accent3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9BA2555-9777-DBC2-167A-2A1D93BFD9DA}"/>
                  </a:ext>
                </a:extLst>
              </p:cNvPr>
              <p:cNvSpPr/>
              <p:nvPr/>
            </p:nvSpPr>
            <p:spPr>
              <a:xfrm>
                <a:off x="2703377" y="2035576"/>
                <a:ext cx="1029833" cy="7598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C56358-9991-F210-FEFA-1592C77F51BB}"/>
                </a:ext>
              </a:extLst>
            </p:cNvPr>
            <p:cNvSpPr txBox="1"/>
            <p:nvPr/>
          </p:nvSpPr>
          <p:spPr>
            <a:xfrm>
              <a:off x="8996861" y="3154962"/>
              <a:ext cx="66994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2</a:t>
              </a:r>
              <a:endParaRPr lang="ko-KR" altLang="en-US" sz="28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E46A6F-394A-F5B9-2C8A-142CE9872D09}"/>
                </a:ext>
              </a:extLst>
            </p:cNvPr>
            <p:cNvSpPr txBox="1"/>
            <p:nvPr/>
          </p:nvSpPr>
          <p:spPr>
            <a:xfrm>
              <a:off x="3349385" y="1917673"/>
              <a:ext cx="7575879" cy="87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Permutation testing on a binary subset revealed statistical differences between the sets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04024E-7808-8E9D-3E0D-BCF7ED12AD3D}"/>
                </a:ext>
              </a:extLst>
            </p:cNvPr>
            <p:cNvSpPr txBox="1"/>
            <p:nvPr/>
          </p:nvSpPr>
          <p:spPr>
            <a:xfrm>
              <a:off x="3346230" y="4033603"/>
              <a:ext cx="7517323" cy="87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Visualisation of distributions for top features highlighted class differences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A6E9D9-902F-4E22-62FD-E50486B01897}"/>
                </a:ext>
              </a:extLst>
            </p:cNvPr>
            <p:cNvSpPr txBox="1"/>
            <p:nvPr/>
          </p:nvSpPr>
          <p:spPr>
            <a:xfrm>
              <a:off x="1021435" y="2983518"/>
              <a:ext cx="7474640" cy="87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Analysis of top features revealed two broad clusters: “autocorrelation” and “variance”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665FD44-DAEA-55F1-A05A-2209DACF3F02}"/>
              </a:ext>
            </a:extLst>
          </p:cNvPr>
          <p:cNvSpPr/>
          <p:nvPr/>
        </p:nvSpPr>
        <p:spPr>
          <a:xfrm flipH="1">
            <a:off x="6609476" y="2152210"/>
            <a:ext cx="4706699" cy="358643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457200" algn="ctr">
              <a:buFont typeface="Arial" panose="020B0604020202020204" pitchFamily="34" charset="0"/>
              <a:buChar char="•"/>
            </a:pPr>
            <a:r>
              <a:rPr lang="en-US" sz="2400" dirty="0"/>
              <a:t>These findings are powerful for a single dataset</a:t>
            </a:r>
          </a:p>
          <a:p>
            <a:pPr marL="180000" indent="-457200" 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But we are interested in </a:t>
            </a:r>
            <a:r>
              <a:rPr lang="en-US" sz="2400" i="1" dirty="0"/>
              <a:t>all</a:t>
            </a:r>
            <a:r>
              <a:rPr lang="en-US" sz="2400" dirty="0"/>
              <a:t> types of data and problems</a:t>
            </a:r>
          </a:p>
          <a:p>
            <a:pPr marL="180000" indent="-457200" 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want to understand </a:t>
            </a:r>
            <a:r>
              <a:rPr lang="en-US" sz="2400" i="1" dirty="0"/>
              <a:t>in general</a:t>
            </a:r>
            <a:r>
              <a:rPr lang="en-US" sz="2400" dirty="0"/>
              <a:t> when feature sets do well</a:t>
            </a:r>
            <a:endParaRPr lang="ko-KR" altLang="en-US" sz="24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CDA2661-F33F-A26B-BF0C-9FF89C5D5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1" t="3219" b="39540"/>
          <a:stretch/>
        </p:blipFill>
        <p:spPr>
          <a:xfrm>
            <a:off x="4928710" y="3380970"/>
            <a:ext cx="1188196" cy="112891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CB49389-125D-2500-A9F2-7658633FAA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t="15092" r="48557" b="30173"/>
          <a:stretch/>
        </p:blipFill>
        <p:spPr>
          <a:xfrm>
            <a:off x="1017072" y="4602297"/>
            <a:ext cx="1181176" cy="113634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2EFE93-7051-08EE-BDC6-1EC64C4D4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522" r="541" b="19284"/>
          <a:stretch/>
        </p:blipFill>
        <p:spPr>
          <a:xfrm>
            <a:off x="1017073" y="2152210"/>
            <a:ext cx="1181176" cy="11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1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Sets differ in redundancy and speed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722CE2-BDEA-D81C-C56D-2769A8E97C21}"/>
              </a:ext>
            </a:extLst>
          </p:cNvPr>
          <p:cNvSpPr/>
          <p:nvPr/>
        </p:nvSpPr>
        <p:spPr>
          <a:xfrm flipH="1">
            <a:off x="1024305" y="4746211"/>
            <a:ext cx="4356787" cy="906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catch22</a:t>
            </a:r>
            <a:r>
              <a:rPr lang="en-US" dirty="0"/>
              <a:t> requires 50% of PCs to explain 90% of the variance, while </a:t>
            </a:r>
            <a:r>
              <a:rPr lang="en-US" b="1" dirty="0"/>
              <a:t>tsfresh</a:t>
            </a:r>
            <a:r>
              <a:rPr lang="en-US" dirty="0"/>
              <a:t> only needs ~7% and </a:t>
            </a:r>
            <a:r>
              <a:rPr lang="en-US" b="1" dirty="0"/>
              <a:t>TSFEL</a:t>
            </a:r>
            <a:r>
              <a:rPr lang="en-US" dirty="0"/>
              <a:t> ~1%</a:t>
            </a:r>
            <a:endParaRPr lang="ko-KR" alt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8C3D783-5456-4B5A-619E-D69A52FC34F3}"/>
              </a:ext>
            </a:extLst>
          </p:cNvPr>
          <p:cNvSpPr/>
          <p:nvPr/>
        </p:nvSpPr>
        <p:spPr>
          <a:xfrm>
            <a:off x="3068692" y="4264968"/>
            <a:ext cx="268014" cy="43355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472F9E-FC27-F9B7-33B8-003FF3243438}"/>
              </a:ext>
            </a:extLst>
          </p:cNvPr>
          <p:cNvGrpSpPr/>
          <p:nvPr/>
        </p:nvGrpSpPr>
        <p:grpSpPr>
          <a:xfrm>
            <a:off x="1024306" y="906516"/>
            <a:ext cx="4356788" cy="3310759"/>
            <a:chOff x="1024306" y="906516"/>
            <a:chExt cx="4356788" cy="33107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5440F0-090E-FE74-4509-23EA436B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27"/>
            <a:stretch/>
          </p:blipFill>
          <p:spPr>
            <a:xfrm>
              <a:off x="1024306" y="906516"/>
              <a:ext cx="4356788" cy="33107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581A5B-FE9D-2390-A40D-61DE52575CEE}"/>
                </a:ext>
              </a:extLst>
            </p:cNvPr>
            <p:cNvSpPr/>
            <p:nvPr/>
          </p:nvSpPr>
          <p:spPr>
            <a:xfrm>
              <a:off x="1340069" y="906516"/>
              <a:ext cx="181303" cy="165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2777FCB-C4B2-11A4-FC49-CE5DF78C2AEB}"/>
              </a:ext>
            </a:extLst>
          </p:cNvPr>
          <p:cNvSpPr/>
          <p:nvPr/>
        </p:nvSpPr>
        <p:spPr>
          <a:xfrm flipH="1">
            <a:off x="6810908" y="4746211"/>
            <a:ext cx="4356787" cy="906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sets vary over order of magnitudes in computation time per feature</a:t>
            </a:r>
            <a:endParaRPr lang="ko-KR" altLang="en-US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7AF0876-4767-8EA7-D23B-F21FD3567297}"/>
              </a:ext>
            </a:extLst>
          </p:cNvPr>
          <p:cNvSpPr/>
          <p:nvPr/>
        </p:nvSpPr>
        <p:spPr>
          <a:xfrm>
            <a:off x="8855293" y="4264968"/>
            <a:ext cx="268014" cy="43355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6057D6-9D18-71C4-C80D-446FAF874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4" t="4768" b="8471"/>
          <a:stretch/>
        </p:blipFill>
        <p:spPr>
          <a:xfrm>
            <a:off x="6810906" y="1072055"/>
            <a:ext cx="4356788" cy="2851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74A575-774E-4A22-D0CD-349965627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6" t="96045" r="26053" b="27"/>
          <a:stretch/>
        </p:blipFill>
        <p:spPr>
          <a:xfrm>
            <a:off x="7968483" y="3970940"/>
            <a:ext cx="2041634" cy="2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8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1466193"/>
          </a:xfrm>
        </p:spPr>
        <p:txBody>
          <a:bodyPr/>
          <a:lstStyle/>
          <a:p>
            <a:r>
              <a:rPr lang="en-US" dirty="0"/>
              <a:t>We systematically evaluated performance on 128 problems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8327B-864A-4492-8E15-7112CC3EE918}"/>
              </a:ext>
            </a:extLst>
          </p:cNvPr>
          <p:cNvSpPr/>
          <p:nvPr/>
        </p:nvSpPr>
        <p:spPr>
          <a:xfrm flipH="1">
            <a:off x="-1" y="5951483"/>
            <a:ext cx="12192000" cy="906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Aim 1: </a:t>
            </a:r>
            <a:r>
              <a:rPr lang="en-US" sz="2000" dirty="0"/>
              <a:t>Improve benchmarking methods for time-series classification algorithms</a:t>
            </a:r>
            <a:endParaRPr lang="en-US" altLang="ko-KR" sz="2000" dirty="0"/>
          </a:p>
          <a:p>
            <a:pPr algn="ctr">
              <a:spcBef>
                <a:spcPts val="600"/>
              </a:spcBef>
            </a:pPr>
            <a:r>
              <a:rPr lang="en-US" altLang="ko-KR" sz="2000" b="1" dirty="0"/>
              <a:t>Aim 2: </a:t>
            </a:r>
            <a:r>
              <a:rPr lang="en-US" sz="2000" dirty="0"/>
              <a:t>Understand in a more nuanced way the strengths/weaknesses of each set on different problems</a:t>
            </a:r>
            <a:endParaRPr lang="ko-KR" alt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DBF7D-2872-8F22-AB18-C6CC33D6C559}"/>
              </a:ext>
            </a:extLst>
          </p:cNvPr>
          <p:cNvGrpSpPr/>
          <p:nvPr/>
        </p:nvGrpSpPr>
        <p:grpSpPr>
          <a:xfrm>
            <a:off x="1245190" y="4017629"/>
            <a:ext cx="1950444" cy="1641151"/>
            <a:chOff x="8961568" y="3133787"/>
            <a:chExt cx="2308351" cy="2577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978936-F608-1BF5-9E0C-06E8FF4C0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83">
              <a:off x="9678839" y="3133787"/>
              <a:ext cx="1591080" cy="23892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553FF9-5C4D-5E66-3DB8-E0BBC21E2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" r="256"/>
            <a:stretch/>
          </p:blipFill>
          <p:spPr>
            <a:xfrm rot="2090808">
              <a:off x="8961568" y="3323665"/>
              <a:ext cx="1589587" cy="2387768"/>
            </a:xfrm>
            <a:prstGeom prst="rect">
              <a:avLst/>
            </a:prstGeom>
          </p:spPr>
        </p:pic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43E4F4B6-6D88-D623-C93A-C27BC9FDAD97}"/>
              </a:ext>
            </a:extLst>
          </p:cNvPr>
          <p:cNvSpPr/>
          <p:nvPr/>
        </p:nvSpPr>
        <p:spPr>
          <a:xfrm rot="16200000">
            <a:off x="5090960" y="3589668"/>
            <a:ext cx="990014" cy="237709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B168C2-5CD8-9AB1-D239-496ED4425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9" b="1361"/>
          <a:stretch/>
        </p:blipFill>
        <p:spPr>
          <a:xfrm>
            <a:off x="7664032" y="3660171"/>
            <a:ext cx="3637468" cy="22360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D17CC0-E442-C8E1-FA31-9978EBC7DE5F}"/>
              </a:ext>
            </a:extLst>
          </p:cNvPr>
          <p:cNvSpPr/>
          <p:nvPr/>
        </p:nvSpPr>
        <p:spPr>
          <a:xfrm flipH="1">
            <a:off x="699760" y="1885409"/>
            <a:ext cx="2949794" cy="146619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altLang="ko-KR" sz="2100" dirty="0"/>
              <a:t>The UEA/UCR repository contains 128 univariate time-series classification datasets </a:t>
            </a:r>
            <a:endParaRPr lang="ko-KR" altLang="en-US" sz="2100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EA1924B4-5A9C-D573-9F17-6E5A86647E7B}"/>
              </a:ext>
            </a:extLst>
          </p:cNvPr>
          <p:cNvSpPr/>
          <p:nvPr/>
        </p:nvSpPr>
        <p:spPr>
          <a:xfrm rot="16200000">
            <a:off x="5090959" y="1426388"/>
            <a:ext cx="990014" cy="237709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6FA3D3-73AE-730C-03AD-A012FA4AF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/>
          <a:stretch/>
        </p:blipFill>
        <p:spPr>
          <a:xfrm>
            <a:off x="7522378" y="1632056"/>
            <a:ext cx="3779122" cy="1972895"/>
          </a:xfrm>
          <a:prstGeom prst="rect">
            <a:avLst/>
          </a:prstGeom>
        </p:spPr>
      </p:pic>
      <p:pic>
        <p:nvPicPr>
          <p:cNvPr id="1026" name="Picture 2" descr="32,345 Steak cartoon Images, Stock Photos &amp; Vectors | Shutterstock">
            <a:extLst>
              <a:ext uri="{FF2B5EF4-FFF2-40B4-BE49-F238E27FC236}">
                <a16:creationId xmlns:a16="http://schemas.microsoft.com/office/drawing/2014/main" id="{D4EC5864-41B6-FDBA-9AAB-A709733BD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7232" r="5667" b="11207"/>
          <a:stretch/>
        </p:blipFill>
        <p:spPr bwMode="auto">
          <a:xfrm>
            <a:off x="7216307" y="1657675"/>
            <a:ext cx="388260" cy="3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hat You Need to Know About Silicon Wafers">
            <a:extLst>
              <a:ext uri="{FF2B5EF4-FFF2-40B4-BE49-F238E27FC236}">
                <a16:creationId xmlns:a16="http://schemas.microsoft.com/office/drawing/2014/main" id="{16029DB3-71E0-D293-AA9D-F76DDE0C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" t="7815" r="12238" b="9656"/>
          <a:stretch/>
        </p:blipFill>
        <p:spPr bwMode="auto">
          <a:xfrm>
            <a:off x="11262580" y="1657675"/>
            <a:ext cx="290403" cy="3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9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1466193"/>
          </a:xfrm>
        </p:spPr>
        <p:txBody>
          <a:bodyPr/>
          <a:lstStyle/>
          <a:p>
            <a:r>
              <a:rPr lang="en-US" dirty="0"/>
              <a:t>We innovated a new method for benchmarking time-series classifiers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C2C56-594C-A0F8-2A17-774E2C05E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t="5913" b="2609"/>
          <a:stretch/>
        </p:blipFill>
        <p:spPr>
          <a:xfrm>
            <a:off x="6095999" y="1574358"/>
            <a:ext cx="5716824" cy="5224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8CEBA-7189-2A61-7AEB-0793A413E453}"/>
              </a:ext>
            </a:extLst>
          </p:cNvPr>
          <p:cNvSpPr/>
          <p:nvPr/>
        </p:nvSpPr>
        <p:spPr>
          <a:xfrm flipH="1">
            <a:off x="628153" y="1574358"/>
            <a:ext cx="5467846" cy="2130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45720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Current benchmarking typically computes ranks from mean classification accuracy</a:t>
            </a:r>
          </a:p>
          <a:p>
            <a:pPr marL="180000" indent="-457200" 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This ignores subtleties in performance, where some ranks may be separated by large margins</a:t>
            </a:r>
          </a:p>
          <a:p>
            <a:pPr marL="180000" indent="-457200" 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implemented a novel </a:t>
            </a:r>
            <a:r>
              <a:rPr lang="en-US" altLang="ko-KR" i="1" dirty="0">
                <a:solidFill>
                  <a:schemeClr val="tx1"/>
                </a:solidFill>
              </a:rPr>
              <a:t>normalised performance score </a:t>
            </a:r>
            <a:r>
              <a:rPr lang="en-US" altLang="ko-KR" dirty="0">
                <a:solidFill>
                  <a:schemeClr val="tx1"/>
                </a:solidFill>
              </a:rPr>
              <a:t>which captures the relativities between each feature set’s accuracy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EF570-1B4C-FEFA-0B98-01DCDF0A5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" y="3670351"/>
            <a:ext cx="5467846" cy="3128014"/>
          </a:xfrm>
          <a:prstGeom prst="rect">
            <a:avLst/>
          </a:prstGeom>
        </p:spPr>
      </p:pic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002314B1-BE9C-FD8F-F613-7E3BA56A76E7}"/>
              </a:ext>
            </a:extLst>
          </p:cNvPr>
          <p:cNvSpPr/>
          <p:nvPr/>
        </p:nvSpPr>
        <p:spPr>
          <a:xfrm>
            <a:off x="143123" y="2345635"/>
            <a:ext cx="485030" cy="2938007"/>
          </a:xfrm>
          <a:prstGeom prst="curvedRightArrow">
            <a:avLst>
              <a:gd name="adj1" fmla="val 16764"/>
              <a:gd name="adj2" fmla="val 76557"/>
              <a:gd name="adj3" fmla="val 29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567FE78-5759-8DCD-50A5-525E9BB9B209}"/>
              </a:ext>
            </a:extLst>
          </p:cNvPr>
          <p:cNvSpPr/>
          <p:nvPr/>
        </p:nvSpPr>
        <p:spPr>
          <a:xfrm>
            <a:off x="5597718" y="3479691"/>
            <a:ext cx="498281" cy="16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5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Thanks for listening!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379294"/>
            <a:ext cx="50515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Feel free to get in touch: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09" y="2902519"/>
            <a:ext cx="52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then6675@uni.sydney.edu.au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@trentlikesstats</a:t>
            </a: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https://www.linkedin.com/in/trent-henderson/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10459"/>
          <a:stretch>
            <a:fillRect/>
          </a:stretch>
        </p:blipFill>
        <p:spPr/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66D7FA-8898-6D20-B02F-1E2CC23AD605}"/>
              </a:ext>
            </a:extLst>
          </p:cNvPr>
          <p:cNvSpPr txBox="1"/>
          <p:nvPr/>
        </p:nvSpPr>
        <p:spPr>
          <a:xfrm>
            <a:off x="6504009" y="4635075"/>
            <a:ext cx="52213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Some of my software packages: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893F3D-412B-442C-ABEF-EA2740864890}"/>
              </a:ext>
            </a:extLst>
          </p:cNvPr>
          <p:cNvGrpSpPr/>
          <p:nvPr/>
        </p:nvGrpSpPr>
        <p:grpSpPr>
          <a:xfrm>
            <a:off x="6504009" y="5289867"/>
            <a:ext cx="4711552" cy="1142887"/>
            <a:chOff x="5122812" y="3353848"/>
            <a:chExt cx="3609820" cy="8579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E8411C8-B72D-B7E4-BBB9-C57C7BC56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812" y="3353849"/>
              <a:ext cx="741254" cy="85793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EEAF88-00FE-A7AA-3C5A-EB77B5A7C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826" y="3353849"/>
              <a:ext cx="741255" cy="85793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053DC24-7377-DDF8-BD01-CA2DFF06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6841" y="3353848"/>
              <a:ext cx="741255" cy="85793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FC58806-1706-AE85-20F7-9AB10CF2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3856" y="3353849"/>
              <a:ext cx="738776" cy="85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5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 imaginative exercise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59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What you are faced with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09BEB-0654-BD37-481D-4005E0479B77}"/>
              </a:ext>
            </a:extLst>
          </p:cNvPr>
          <p:cNvSpPr/>
          <p:nvPr/>
        </p:nvSpPr>
        <p:spPr>
          <a:xfrm>
            <a:off x="0" y="5959399"/>
            <a:ext cx="12192000" cy="906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18B32-373B-E03C-2A5F-E3910235AD44}"/>
              </a:ext>
            </a:extLst>
          </p:cNvPr>
          <p:cNvSpPr txBox="1"/>
          <p:nvPr/>
        </p:nvSpPr>
        <p:spPr>
          <a:xfrm>
            <a:off x="1553966" y="6075247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(2022).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Feature-Based Time-Series Analysis in R using the theft Package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arXiv: 2208.06146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C464C-4F06-D6F5-CFF9-9227C6C6F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9946" r="9882" b="9315"/>
          <a:stretch/>
        </p:blipFill>
        <p:spPr>
          <a:xfrm>
            <a:off x="837949" y="6037554"/>
            <a:ext cx="716017" cy="721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3419D-36BE-91DE-F20C-581F88771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"/>
          <a:stretch/>
        </p:blipFill>
        <p:spPr>
          <a:xfrm>
            <a:off x="2209800" y="906517"/>
            <a:ext cx="7772400" cy="49949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739C665-5B7B-6738-8DBA-29E1212ECB01}"/>
              </a:ext>
            </a:extLst>
          </p:cNvPr>
          <p:cNvGrpSpPr/>
          <p:nvPr/>
        </p:nvGrpSpPr>
        <p:grpSpPr>
          <a:xfrm>
            <a:off x="280249" y="1773283"/>
            <a:ext cx="1718442" cy="938049"/>
            <a:chOff x="246741" y="944210"/>
            <a:chExt cx="1718442" cy="938049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2E6E524-34A8-1D85-0EDD-3D7653BDE6F3}"/>
                </a:ext>
              </a:extLst>
            </p:cNvPr>
            <p:cNvSpPr/>
            <p:nvPr/>
          </p:nvSpPr>
          <p:spPr>
            <a:xfrm>
              <a:off x="246741" y="944210"/>
              <a:ext cx="1718442" cy="93804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F919A2-5CA9-58E6-6EBF-0E03725F4272}"/>
                </a:ext>
              </a:extLst>
            </p:cNvPr>
            <p:cNvSpPr/>
            <p:nvPr/>
          </p:nvSpPr>
          <p:spPr>
            <a:xfrm>
              <a:off x="492560" y="1184133"/>
              <a:ext cx="1226803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Time-series classification</a:t>
              </a:r>
            </a:p>
          </p:txBody>
        </p:sp>
      </p:grpSp>
      <p:sp>
        <p:nvSpPr>
          <p:cNvPr id="13" name="Cloud 12">
            <a:extLst>
              <a:ext uri="{FF2B5EF4-FFF2-40B4-BE49-F238E27FC236}">
                <a16:creationId xmlns:a16="http://schemas.microsoft.com/office/drawing/2014/main" id="{CA7A14C2-57B5-6507-95EC-BDF53B3AB47A}"/>
              </a:ext>
            </a:extLst>
          </p:cNvPr>
          <p:cNvSpPr/>
          <p:nvPr/>
        </p:nvSpPr>
        <p:spPr>
          <a:xfrm>
            <a:off x="280248" y="3578099"/>
            <a:ext cx="1785035" cy="93804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67F67F-DA77-1054-1F29-0B58E208E121}"/>
              </a:ext>
            </a:extLst>
          </p:cNvPr>
          <p:cNvSpPr/>
          <p:nvPr/>
        </p:nvSpPr>
        <p:spPr>
          <a:xfrm>
            <a:off x="488103" y="3812906"/>
            <a:ext cx="130273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Neuroscience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BCF5EC-DF27-1055-E10E-BCCB53C8825E}"/>
              </a:ext>
            </a:extLst>
          </p:cNvPr>
          <p:cNvGrpSpPr/>
          <p:nvPr/>
        </p:nvGrpSpPr>
        <p:grpSpPr>
          <a:xfrm>
            <a:off x="10193309" y="1773283"/>
            <a:ext cx="1718442" cy="938049"/>
            <a:chOff x="246741" y="944210"/>
            <a:chExt cx="1718442" cy="938049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3836EDFF-7536-1B87-CF11-6220FF5589B4}"/>
                </a:ext>
              </a:extLst>
            </p:cNvPr>
            <p:cNvSpPr/>
            <p:nvPr/>
          </p:nvSpPr>
          <p:spPr>
            <a:xfrm>
              <a:off x="246741" y="944210"/>
              <a:ext cx="1718442" cy="93804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7FB76C-487A-1D0E-06F4-0ECC6DA8F22B}"/>
                </a:ext>
              </a:extLst>
            </p:cNvPr>
            <p:cNvSpPr/>
            <p:nvPr/>
          </p:nvSpPr>
          <p:spPr>
            <a:xfrm>
              <a:off x="492560" y="1184133"/>
              <a:ext cx="1226803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5 classes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 = 100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DB6623-D037-31F4-12F7-C4EEA976CE74}"/>
              </a:ext>
            </a:extLst>
          </p:cNvPr>
          <p:cNvGrpSpPr/>
          <p:nvPr/>
        </p:nvGrpSpPr>
        <p:grpSpPr>
          <a:xfrm>
            <a:off x="10193309" y="3578099"/>
            <a:ext cx="1718442" cy="938049"/>
            <a:chOff x="246741" y="944210"/>
            <a:chExt cx="1718442" cy="938049"/>
          </a:xfrm>
        </p:grpSpPr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D001573-AC21-6B11-BF02-8774433FCD36}"/>
                </a:ext>
              </a:extLst>
            </p:cNvPr>
            <p:cNvSpPr/>
            <p:nvPr/>
          </p:nvSpPr>
          <p:spPr>
            <a:xfrm>
              <a:off x="246741" y="944210"/>
              <a:ext cx="1718442" cy="938049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40E7A8-D772-78D1-79B5-0A6FABA63930}"/>
                </a:ext>
              </a:extLst>
            </p:cNvPr>
            <p:cNvSpPr/>
            <p:nvPr/>
          </p:nvSpPr>
          <p:spPr>
            <a:xfrm>
              <a:off x="492560" y="1184133"/>
              <a:ext cx="1226803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 = 4097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98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ustrated Boromir Meme Generator - Imgflip">
            <a:extLst>
              <a:ext uri="{FF2B5EF4-FFF2-40B4-BE49-F238E27FC236}">
                <a16:creationId xmlns:a16="http://schemas.microsoft.com/office/drawing/2014/main" id="{281F441A-B78D-A542-241A-105F1422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BC5D9A-D095-41F7-9C75-981E9CE93C40}"/>
              </a:ext>
            </a:extLst>
          </p:cNvPr>
          <p:cNvSpPr txBox="1">
            <a:spLocks/>
          </p:cNvSpPr>
          <p:nvPr/>
        </p:nvSpPr>
        <p:spPr>
          <a:xfrm>
            <a:off x="512139" y="546622"/>
            <a:ext cx="6141210" cy="710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3"/>
                </a:solidFill>
              </a:rPr>
              <a:t>theft</a:t>
            </a:r>
            <a:endParaRPr lang="ko-KR" altLang="en-US" sz="5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F246A1-7035-429F-992E-542B4080B7F7}"/>
              </a:ext>
            </a:extLst>
          </p:cNvPr>
          <p:cNvSpPr/>
          <p:nvPr/>
        </p:nvSpPr>
        <p:spPr>
          <a:xfrm>
            <a:off x="0" y="3331387"/>
            <a:ext cx="7843736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C7336A-FE67-47A2-A1C4-25663EADD320}"/>
              </a:ext>
            </a:extLst>
          </p:cNvPr>
          <p:cNvSpPr/>
          <p:nvPr/>
        </p:nvSpPr>
        <p:spPr>
          <a:xfrm>
            <a:off x="752475" y="4296236"/>
            <a:ext cx="6339200" cy="23895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CEE3-AC3C-419E-9F7C-1F5637E0B0D3}"/>
              </a:ext>
            </a:extLst>
          </p:cNvPr>
          <p:cNvSpPr txBox="1"/>
          <p:nvPr/>
        </p:nvSpPr>
        <p:spPr>
          <a:xfrm>
            <a:off x="834756" y="4336866"/>
            <a:ext cx="6174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theft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a unified and extendable R framework for computing features from six open-source feature sets.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also includes a suite of functions for processing and interpreting the performance of extracted features, with extensive data-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visualisation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templates, low-dimensional projections, and fitting and evaluation of feature-based classifiers.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8BE8B-0B70-4E30-9760-C1BF2B190ED1}"/>
              </a:ext>
            </a:extLst>
          </p:cNvPr>
          <p:cNvSpPr txBox="1"/>
          <p:nvPr/>
        </p:nvSpPr>
        <p:spPr>
          <a:xfrm>
            <a:off x="-71226" y="3470757"/>
            <a:ext cx="78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time series software package for R you never knew you needed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47723-86FE-416F-8D73-219667221D34}"/>
              </a:ext>
            </a:extLst>
          </p:cNvPr>
          <p:cNvSpPr txBox="1"/>
          <p:nvPr/>
        </p:nvSpPr>
        <p:spPr>
          <a:xfrm>
            <a:off x="609609" y="1257499"/>
            <a:ext cx="64820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400" dirty="0">
                <a:cs typeface="Arial" pitchFamily="34" charset="0"/>
              </a:rPr>
              <a:t>Tools for Handling Extraction of Features from Time series</a:t>
            </a:r>
            <a:endParaRPr lang="ko-KR" altLang="en-US" sz="2400" dirty="0"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9BEC8F-E6AD-2D70-AC20-7C984EB169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r="13309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A071B6-F750-2241-A02D-0C8873291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t="26279" r="12148" b="24925"/>
          <a:stretch/>
        </p:blipFill>
        <p:spPr>
          <a:xfrm>
            <a:off x="3714243" y="2167526"/>
            <a:ext cx="3377431" cy="1074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53F97-1478-BBA8-C63B-74E901AE4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10581" r="10156" b="9853"/>
          <a:stretch/>
        </p:blipFill>
        <p:spPr>
          <a:xfrm>
            <a:off x="2565866" y="2177633"/>
            <a:ext cx="1016878" cy="10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11573197" cy="1522625"/>
          </a:xfrm>
        </p:spPr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extracts features from six libraries in one convenient package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688F3-C049-4398-88F1-50FA6714D842}"/>
              </a:ext>
            </a:extLst>
          </p:cNvPr>
          <p:cNvGrpSpPr/>
          <p:nvPr/>
        </p:nvGrpSpPr>
        <p:grpSpPr>
          <a:xfrm>
            <a:off x="7677040" y="5328546"/>
            <a:ext cx="2943819" cy="711049"/>
            <a:chOff x="993672" y="3698889"/>
            <a:chExt cx="1998939" cy="7110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CDD5-CD95-417D-B8DE-076BA1CFD9B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tsfresh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14FCF-7B5E-483C-A013-8D1A3BB74FBD}"/>
                </a:ext>
              </a:extLst>
            </p:cNvPr>
            <p:cNvSpPr txBox="1"/>
            <p:nvPr/>
          </p:nvSpPr>
          <p:spPr>
            <a:xfrm>
              <a:off x="1003197" y="4040606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779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92153-55E2-4A8E-B30F-194AD66D9929}"/>
              </a:ext>
            </a:extLst>
          </p:cNvPr>
          <p:cNvGrpSpPr/>
          <p:nvPr/>
        </p:nvGrpSpPr>
        <p:grpSpPr>
          <a:xfrm>
            <a:off x="1569110" y="5328546"/>
            <a:ext cx="2930533" cy="714265"/>
            <a:chOff x="993672" y="3698889"/>
            <a:chExt cx="1998982" cy="714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7297-ABDB-492C-9A58-F2F34DD762E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tsfeatures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F6D70-6876-4B95-A9AA-ED55A998CC46}"/>
                </a:ext>
              </a:extLst>
            </p:cNvPr>
            <p:cNvSpPr txBox="1"/>
            <p:nvPr/>
          </p:nvSpPr>
          <p:spPr>
            <a:xfrm>
              <a:off x="1003240" y="404382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63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9D46-271C-4E46-A723-A82CA56F17CE}"/>
              </a:ext>
            </a:extLst>
          </p:cNvPr>
          <p:cNvGrpSpPr/>
          <p:nvPr/>
        </p:nvGrpSpPr>
        <p:grpSpPr>
          <a:xfrm>
            <a:off x="8433428" y="3641981"/>
            <a:ext cx="2938869" cy="744996"/>
            <a:chOff x="993672" y="3698889"/>
            <a:chExt cx="1995578" cy="744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57698-A263-46D4-8933-2EF86E2D9F3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TSFEL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FFF01-3567-49C7-B042-E2602CB20236}"/>
                </a:ext>
              </a:extLst>
            </p:cNvPr>
            <p:cNvSpPr txBox="1"/>
            <p:nvPr/>
          </p:nvSpPr>
          <p:spPr>
            <a:xfrm>
              <a:off x="999836" y="407455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390 features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2E825-A9AF-453D-8D5B-2451C9301D6B}"/>
              </a:ext>
            </a:extLst>
          </p:cNvPr>
          <p:cNvGrpSpPr/>
          <p:nvPr/>
        </p:nvGrpSpPr>
        <p:grpSpPr>
          <a:xfrm>
            <a:off x="1569110" y="1977919"/>
            <a:ext cx="2916506" cy="761056"/>
            <a:chOff x="993672" y="3698889"/>
            <a:chExt cx="1989414" cy="761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1D6CA-D971-440B-9056-C87860FE928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catch22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A511D-FB5F-4ECB-9075-31496BDCDE8D}"/>
                </a:ext>
              </a:extLst>
            </p:cNvPr>
            <p:cNvSpPr txBox="1"/>
            <p:nvPr/>
          </p:nvSpPr>
          <p:spPr>
            <a:xfrm>
              <a:off x="993672" y="409061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22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9058-5921-433E-9A0D-276E7FD5FE4B}"/>
              </a:ext>
            </a:extLst>
          </p:cNvPr>
          <p:cNvGrpSpPr/>
          <p:nvPr/>
        </p:nvGrpSpPr>
        <p:grpSpPr>
          <a:xfrm>
            <a:off x="7677040" y="1977919"/>
            <a:ext cx="2943819" cy="755025"/>
            <a:chOff x="993672" y="3698889"/>
            <a:chExt cx="1998939" cy="7550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333B5-6B9D-4E5F-AAF2-CA863718304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796F2-8E2A-4F13-A048-9B31E9D84906}"/>
                </a:ext>
              </a:extLst>
            </p:cNvPr>
            <p:cNvSpPr txBox="1"/>
            <p:nvPr/>
          </p:nvSpPr>
          <p:spPr>
            <a:xfrm>
              <a:off x="1003197" y="408458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40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900F7-241F-4845-A6F2-F3DEF287C5AC}"/>
              </a:ext>
            </a:extLst>
          </p:cNvPr>
          <p:cNvGrpSpPr/>
          <p:nvPr/>
        </p:nvGrpSpPr>
        <p:grpSpPr>
          <a:xfrm>
            <a:off x="805048" y="3641981"/>
            <a:ext cx="2928387" cy="744995"/>
            <a:chOff x="993672" y="3698889"/>
            <a:chExt cx="1997518" cy="7449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B3665-73A6-40F4-B259-1F6282E7FAB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feasts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146031-2B9C-4183-AB9A-9E565E6B61B8}"/>
                </a:ext>
              </a:extLst>
            </p:cNvPr>
            <p:cNvSpPr txBox="1"/>
            <p:nvPr/>
          </p:nvSpPr>
          <p:spPr>
            <a:xfrm>
              <a:off x="1001776" y="407455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42 features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4F381D7-34E7-4748-8D61-45A4EBEBADE8}"/>
              </a:ext>
            </a:extLst>
          </p:cNvPr>
          <p:cNvSpPr/>
          <p:nvPr/>
        </p:nvSpPr>
        <p:spPr>
          <a:xfrm>
            <a:off x="5345538" y="3331204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6">
            <a:extLst>
              <a:ext uri="{FF2B5EF4-FFF2-40B4-BE49-F238E27FC236}">
                <a16:creationId xmlns:a16="http://schemas.microsoft.com/office/drawing/2014/main" id="{D65B00AC-75F4-46E9-A6E2-957FA9DF3B3C}"/>
              </a:ext>
            </a:extLst>
          </p:cNvPr>
          <p:cNvSpPr/>
          <p:nvPr/>
        </p:nvSpPr>
        <p:spPr>
          <a:xfrm>
            <a:off x="4448344" y="2434008"/>
            <a:ext cx="3279253" cy="3279255"/>
          </a:xfrm>
          <a:prstGeom prst="donut">
            <a:avLst>
              <a:gd name="adj" fmla="val 19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421556-3517-4B25-9351-1934BA5CC461}"/>
              </a:ext>
            </a:extLst>
          </p:cNvPr>
          <p:cNvSpPr/>
          <p:nvPr/>
        </p:nvSpPr>
        <p:spPr>
          <a:xfrm>
            <a:off x="4722774" y="2211156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DDD35-EC7B-471C-AF12-E890F75CBA44}"/>
              </a:ext>
            </a:extLst>
          </p:cNvPr>
          <p:cNvSpPr/>
          <p:nvPr/>
        </p:nvSpPr>
        <p:spPr>
          <a:xfrm>
            <a:off x="6478794" y="2211156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0CCBD8-BE68-4A75-B675-66BDE80ADB73}"/>
              </a:ext>
            </a:extLst>
          </p:cNvPr>
          <p:cNvSpPr/>
          <p:nvPr/>
        </p:nvSpPr>
        <p:spPr>
          <a:xfrm>
            <a:off x="4038592" y="3585878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229DF4-E293-4F49-8385-CBAA8B119CAD}"/>
              </a:ext>
            </a:extLst>
          </p:cNvPr>
          <p:cNvSpPr/>
          <p:nvPr/>
        </p:nvSpPr>
        <p:spPr>
          <a:xfrm>
            <a:off x="7177892" y="3585878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2BD69-AB70-40AF-BC50-A6B44C009910}"/>
              </a:ext>
            </a:extLst>
          </p:cNvPr>
          <p:cNvSpPr/>
          <p:nvPr/>
        </p:nvSpPr>
        <p:spPr>
          <a:xfrm>
            <a:off x="6478794" y="4948570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8606F-BF8A-4108-ADA5-145768D900B1}"/>
              </a:ext>
            </a:extLst>
          </p:cNvPr>
          <p:cNvSpPr/>
          <p:nvPr/>
        </p:nvSpPr>
        <p:spPr>
          <a:xfrm>
            <a:off x="4722774" y="4948570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841B46B-8362-C13A-D147-AD8D7244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41" y="3509099"/>
            <a:ext cx="975518" cy="11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5243791" cy="4386238"/>
          </a:xfrm>
        </p:spPr>
        <p:txBody>
          <a:bodyPr/>
          <a:lstStyle/>
          <a:p>
            <a:r>
              <a:rPr lang="en-US" b="1" dirty="0"/>
              <a:t>And provides an extensive workflow for feature-based time-series analysis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20CF2B-14DA-25DD-A12C-9207D12A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63" y="58489"/>
            <a:ext cx="5791199" cy="67410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02E0E79-E983-2B1A-031D-B72361EC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5" y="4661998"/>
            <a:ext cx="1740037" cy="20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754931-7A25-7268-4C0E-3ABCB4B8523B}"/>
              </a:ext>
            </a:extLst>
          </p:cNvPr>
          <p:cNvSpPr/>
          <p:nvPr/>
        </p:nvSpPr>
        <p:spPr>
          <a:xfrm>
            <a:off x="0" y="5959399"/>
            <a:ext cx="12192000" cy="906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The answers soon start to come…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18B32-373B-E03C-2A5F-E3910235AD44}"/>
              </a:ext>
            </a:extLst>
          </p:cNvPr>
          <p:cNvSpPr txBox="1"/>
          <p:nvPr/>
        </p:nvSpPr>
        <p:spPr>
          <a:xfrm>
            <a:off x="1459373" y="6091012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(2022).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Feature-Based Time-Series Analysis in R using the theft Package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arXiv: 2208.06146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C464C-4F06-D6F5-CFF9-9227C6C6F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9946" r="9882" b="9315"/>
          <a:stretch/>
        </p:blipFill>
        <p:spPr>
          <a:xfrm>
            <a:off x="743356" y="6053319"/>
            <a:ext cx="716017" cy="721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8A66C-619D-7BD1-89E0-EBEA5816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8" b="2156"/>
          <a:stretch/>
        </p:blipFill>
        <p:spPr>
          <a:xfrm>
            <a:off x="490049" y="906516"/>
            <a:ext cx="5247944" cy="4924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10FCF-4484-7AF1-2600-702AFACEEA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/>
          <a:stretch/>
        </p:blipFill>
        <p:spPr>
          <a:xfrm>
            <a:off x="6454008" y="906517"/>
            <a:ext cx="5247944" cy="49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The answers soon start to come…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F7A0A-543B-39EC-BA68-69DE8D31B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"/>
          <a:stretch/>
        </p:blipFill>
        <p:spPr>
          <a:xfrm>
            <a:off x="2209799" y="849614"/>
            <a:ext cx="7772400" cy="50720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FB23B5-6D3F-D6CF-418C-8EE4E15EDE4C}"/>
              </a:ext>
            </a:extLst>
          </p:cNvPr>
          <p:cNvSpPr/>
          <p:nvPr/>
        </p:nvSpPr>
        <p:spPr>
          <a:xfrm>
            <a:off x="0" y="5959399"/>
            <a:ext cx="12192000" cy="906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E36E4-1BEB-1CB1-150D-9CE01DFDB33D}"/>
              </a:ext>
            </a:extLst>
          </p:cNvPr>
          <p:cNvSpPr txBox="1"/>
          <p:nvPr/>
        </p:nvSpPr>
        <p:spPr>
          <a:xfrm>
            <a:off x="1459373" y="6091012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(2022).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Feature-Based Time-Series Analysis in R using the theft Package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arXiv: 2208.06146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78B87-1498-ECB4-3044-6671F4405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9946" r="9882" b="9315"/>
          <a:stretch/>
        </p:blipFill>
        <p:spPr>
          <a:xfrm>
            <a:off x="743356" y="6053319"/>
            <a:ext cx="716017" cy="7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688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5206</TotalTime>
  <Words>547</Words>
  <Application>Microsoft Macintosh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Trent Henderson</cp:lastModifiedBy>
  <cp:revision>158</cp:revision>
  <dcterms:created xsi:type="dcterms:W3CDTF">2020-01-20T05:08:25Z</dcterms:created>
  <dcterms:modified xsi:type="dcterms:W3CDTF">2022-09-29T05:04:39Z</dcterms:modified>
</cp:coreProperties>
</file>